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408776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57973160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17357825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994348156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358227795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67513609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47037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53763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10828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4841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55806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92568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A65E3A-77D5-817F-B2D2-C17A122F6A3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47868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56788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63317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05BFD4-2FC0-1EE4-6E3E-FE197DABA199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4473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57435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3485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7AF216-C637-FE25-A2FA-4B0FB71DD37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911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54844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99364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DDC53F-0B61-8CC0-C4FC-50F97BA687D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5185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90419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80653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40D780-76F7-BD95-371F-346B52B3F8E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2528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96069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32755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62C5C6-B480-E809-4B36-766AFFE4DCE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09328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21545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49419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B59134-D5CB-26E8-0C78-43DFB12E4C6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1079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8627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61664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B47195-4E41-25E1-6EF3-990F98EB866F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24609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39720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4889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3E87CD-BB89-E9B1-6C60-400ADAA43B8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3157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06267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334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F6B0BC-76F8-3982-C598-51037F9FD4D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5657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7583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78974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3088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11573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47037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85895C-71C9-8AFC-95CF-019C68428B54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2906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81515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4801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3A2455-7E06-94A2-1DF2-64AF9B9CF418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7953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59747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97750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68084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59341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80242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0238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19924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19882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37776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48633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19245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B0C86E-ED63-EDD5-4015-ABA28C14893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0803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72653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4753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7937A4-9C91-5A7A-672B-387008F357D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4454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48628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80833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D0BDBD-9F43-7B47-B63B-4861FFF33C3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64797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68987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479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FE71A0-1CE3-CA5F-8C59-114BD26D677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9014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26004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211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18317A-902B-A755-045D-D5352612CE3E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212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01592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37385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52B643-5629-2076-DFDF-ED296DC5B78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8010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8314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04562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FCE7AE-A6BA-60EB-7ED9-5B553137E17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9890481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6645261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6637907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855934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2390768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9834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9606429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1085668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773483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916876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246041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5097131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9926845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3495730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13543272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521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9305981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6355982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5054271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106569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3080800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9256155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335772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6023939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7477876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2774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5047469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041588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8425078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0553225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0206171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041768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309332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9367396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6651884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7530202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637045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519466727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2444429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4439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8954714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3682531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6304726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611030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3974692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457802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555079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75469044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593636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295597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21052224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2007927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182024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8223495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142826838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4748503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5480686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54382677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40475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5238654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1944362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97630483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1377477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568601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002760900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 Fundamentals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60359607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567613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67236432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Encoder Direction Logic (Code Concept)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Direction Detection Logic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206470955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5943155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828257" y="1936229"/>
            <a:ext cx="3552824" cy="1333499"/>
          </a:xfrm>
          <a:prstGeom prst="rect">
            <a:avLst/>
          </a:prstGeom>
        </p:spPr>
      </p:pic>
      <p:sp>
        <p:nvSpPr>
          <p:cNvPr id="1054149633" name=""/>
          <p:cNvSpPr/>
          <p:nvPr/>
        </p:nvSpPr>
        <p:spPr bwMode="auto">
          <a:xfrm flipH="0" flipV="0">
            <a:off x="792405" y="3795119"/>
            <a:ext cx="7408018" cy="13719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A triggers interrupt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B determines sign (+ / −)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Produces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signed encoder counts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79667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1191109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Interrupt-Based Measurement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Interrupts 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pulses occur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asynchronously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Polling may: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Miss pulses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Reduce accuracy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Interrupts ensure: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 missed counts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Accurate high-resolution measurement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Real-time responsiveness</a:t>
            </a:r>
            <a:endParaRPr/>
          </a:p>
        </p:txBody>
      </p:sp>
      <p:pic>
        <p:nvPicPr>
          <p:cNvPr id="13446456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94826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48929584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 Flow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10059301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16554879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47332" y="1405327"/>
            <a:ext cx="3333749" cy="3009899"/>
          </a:xfrm>
          <a:prstGeom prst="rect">
            <a:avLst/>
          </a:prstGeom>
        </p:spPr>
      </p:pic>
      <p:sp>
        <p:nvSpPr>
          <p:cNvPr id="1318472675" name=""/>
          <p:cNvSpPr/>
          <p:nvPr/>
        </p:nvSpPr>
        <p:spPr bwMode="auto">
          <a:xfrm flipH="0" flipV="0">
            <a:off x="868257" y="5008338"/>
            <a:ext cx="8643446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happens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independent of loop execution speed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03204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43183717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Atomic Data Handling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Atomic Reading Is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counts are updated inside ISRs.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148926467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19648773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69794" y="2451516"/>
            <a:ext cx="2266949" cy="1457325"/>
          </a:xfrm>
          <a:prstGeom prst="rect">
            <a:avLst/>
          </a:prstGeom>
        </p:spPr>
      </p:pic>
      <p:sp>
        <p:nvSpPr>
          <p:cNvPr id="322521107" name=""/>
          <p:cNvSpPr/>
          <p:nvPr/>
        </p:nvSpPr>
        <p:spPr bwMode="auto">
          <a:xfrm flipH="0" flipV="0">
            <a:off x="494255" y="4484182"/>
            <a:ext cx="481851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Partial reads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Data corruption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Inconsistent display values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112430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59099742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Strategy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Design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Clear title for context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Large numeric values for readability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Separate Left and Right wheel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improves: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Debugging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Understanding motion symmetry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Visual validation during testing</a:t>
            </a:r>
            <a:endParaRPr/>
          </a:p>
        </p:txBody>
      </p:sp>
      <p:pic>
        <p:nvPicPr>
          <p:cNvPr id="172266851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31191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9658305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Meaning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209825408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912481334" name=""/>
          <p:cNvGraphicFramePr>
            <a:graphicFrameLocks xmlns:a="http://schemas.openxmlformats.org/drawingml/2006/main"/>
          </p:cNvGraphicFramePr>
          <p:nvPr/>
        </p:nvGraphicFramePr>
        <p:xfrm>
          <a:off x="708264" y="2001603"/>
          <a:ext cx="6647881" cy="312800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2641298"/>
                <a:gridCol w="3993884"/>
              </a:tblGrid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OLED Field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Meaning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859419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Total encoder pulses from right wheel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Total encoder pulses from left wheel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Increasing value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Wheel rotating forward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Decreasing value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Wheel rotating backward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Unequal counts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Turning / drift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pic>
        <p:nvPicPr>
          <p:cNvPr id="20156260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48237" y="1951844"/>
            <a:ext cx="4248811" cy="3247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76621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33803382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What the Encoder Counts Represent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Physical Meaning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Count ∝ Wheel Rotation ∝ Distance Traveled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With known parameters: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Pulses per revolution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diameter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Counts can be converted to: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(cm / m)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displacement</a:t>
            </a:r>
            <a:endParaRPr/>
          </a:p>
        </p:txBody>
      </p:sp>
      <p:pic>
        <p:nvPicPr>
          <p:cNvPr id="134896168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17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50939909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Introduction to 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the estimation of robot position using wheel motion.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Based 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Left wheel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Right wheel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base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are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primary sensor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odometry.</a:t>
            </a:r>
            <a:endParaRPr/>
          </a:p>
        </p:txBody>
      </p:sp>
      <p:pic>
        <p:nvPicPr>
          <p:cNvPr id="186708677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6010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32154789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Limitations of Encoder-Only 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Limitations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Uneven surfaces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Accumulated error (drift)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Therefore, encoders are later combined with: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Gyroscope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Compass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</a:t>
            </a:r>
            <a:endParaRPr/>
          </a:p>
        </p:txBody>
      </p:sp>
      <p:pic>
        <p:nvPicPr>
          <p:cNvPr id="190855325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77245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10884511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Relation to Other Sensors (Context Slide)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Sensor Roles in Navigation</a:t>
            </a:r>
            <a:endParaRPr/>
          </a:p>
        </p:txBody>
      </p:sp>
      <p:pic>
        <p:nvPicPr>
          <p:cNvPr id="105750907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840948503" name=""/>
          <p:cNvGraphicFramePr>
            <a:graphicFrameLocks xmlns:a="http://schemas.openxmlformats.org/drawingml/2006/main"/>
          </p:cNvGraphicFramePr>
          <p:nvPr/>
        </p:nvGraphicFramePr>
        <p:xfrm>
          <a:off x="1602833" y="2181464"/>
          <a:ext cx="3778249" cy="1932938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3194130"/>
                <a:gridCol w="3217918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Sensor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Role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Encoder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Distance &amp; speed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Gyroscope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Rotation rate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Accelerometer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Linear motion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Magnetometer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Absolute heading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Global position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Sensor Fusion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Error reduction</a:t>
                      </a:r>
                      <a:endParaRPr sz="2000"/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52653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61578151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068222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Car-3 -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6968733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13015140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303645246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16449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417390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24760075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Applications in Robotics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Where This Is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Differential drive control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Line following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Distance-based movement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Closed-loop speed control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SLAM (advanced)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Autonomous navigation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are present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almost every mobile robot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178845703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632990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80280308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 (Engineering Perspective)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Understanding real-world motion sensing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Implementing interrupt-driven systems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Interpreting signed sensor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Bridging theory and physical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Preparing for odometry and sensor fusion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forms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prerequisite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autonomy.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Conclusion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encoders provide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most fundamental feedback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mobile robots.</a:t>
            </a:r>
            <a:b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measurement layer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required before implementing navigation, control, and autonomy algorithms.</a:t>
            </a:r>
            <a:endParaRPr/>
          </a:p>
        </p:txBody>
      </p:sp>
      <p:pic>
        <p:nvPicPr>
          <p:cNvPr id="190904124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22429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8661060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51724278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975770344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325693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15819848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88671880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2002987628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9008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83111625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69423496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47139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3724817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 of the Experiment</a:t>
            </a:r>
            <a:endParaRPr sz="2800"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measure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rotation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quadrature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determine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of motion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encoder phase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implement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interrupt-based counting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accurate pulse detection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visualize encoder counts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 time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sensing layer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autonomous navigation.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lvl="1">
              <a:defRPr/>
            </a:pP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Pre-requisite: 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Mandatory to complete the first lesson car-3 Basic Movements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29108823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469065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121126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66087681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705324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JGA25-371 Motor – Pin Groups, Encoder Details &amp; Comparison</a:t>
            </a:r>
            <a:endParaRPr lang="en-US" sz="2800" b="1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6154143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198915066" name=""/>
          <p:cNvGraphicFramePr>
            <a:graphicFrameLocks xmlns:a="http://schemas.openxmlformats.org/drawingml/2006/main"/>
          </p:cNvGraphicFramePr>
          <p:nvPr/>
        </p:nvGraphicFramePr>
        <p:xfrm>
          <a:off x="883479" y="1151176"/>
          <a:ext cx="6559391" cy="348741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868121"/>
                <a:gridCol w="1419149"/>
                <a:gridCol w="2317090"/>
                <a:gridCol w="1868121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Group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/ Wire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(Power)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M+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terminal (+)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TB6612 AO1 / BO1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M−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terminal (−)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TB6612 AO2 / BO2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(Sensor)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power supply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ground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ENCA_L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wheel pulse output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2 (Interrupt)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ENCB_L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wheel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4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ENCA_R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wheel pulse output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3 (Interrupt)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ENCB_R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wheel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5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graphicFrame>
        <p:nvGraphicFramePr>
          <p:cNvPr id="1511107992" name=""/>
          <p:cNvGraphicFramePr>
            <a:graphicFrameLocks xmlns:a="http://schemas.openxmlformats.org/drawingml/2006/main"/>
          </p:cNvGraphicFramePr>
          <p:nvPr/>
        </p:nvGraphicFramePr>
        <p:xfrm>
          <a:off x="883479" y="5096156"/>
          <a:ext cx="7440678" cy="15671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2006982"/>
                <a:gridCol w="2474404"/>
                <a:gridCol w="2946588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Aspect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/ Actuator (via TB6612)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/ Sensor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Makes wheel rotate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Measures wheel motion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Power/Current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High current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Low-power digital signals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Role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Controls direction &amp; speed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Provides speed, distance &amp;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Type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Actuator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Sensor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232326025" name=""/>
          <p:cNvSpPr/>
          <p:nvPr/>
        </p:nvSpPr>
        <p:spPr bwMode="auto">
          <a:xfrm flipH="0" flipV="0">
            <a:off x="883479" y="4638596"/>
            <a:ext cx="2675079" cy="45755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vs Encoder</a:t>
            </a:r>
            <a:endParaRPr/>
          </a:p>
        </p:txBody>
      </p:sp>
      <p:pic>
        <p:nvPicPr>
          <p:cNvPr id="10395843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66732" y="3353618"/>
            <a:ext cx="1642542" cy="2672946"/>
          </a:xfrm>
          <a:prstGeom prst="rect">
            <a:avLst/>
          </a:prstGeom>
        </p:spPr>
      </p:pic>
      <p:pic>
        <p:nvPicPr>
          <p:cNvPr id="116189214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435948" y="1151175"/>
            <a:ext cx="1873326" cy="1833784"/>
          </a:xfrm>
          <a:prstGeom prst="rect">
            <a:avLst/>
          </a:prstGeom>
        </p:spPr>
      </p:pic>
      <p:pic>
        <p:nvPicPr>
          <p:cNvPr id="125294166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5399978" flipH="0" flipV="0">
            <a:off x="10183102" y="1336572"/>
            <a:ext cx="1833784" cy="1462991"/>
          </a:xfrm>
          <a:prstGeom prst="rect">
            <a:avLst/>
          </a:prstGeom>
        </p:spPr>
      </p:pic>
      <p:pic>
        <p:nvPicPr>
          <p:cNvPr id="132082573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0691076" y="3429000"/>
            <a:ext cx="997988" cy="1666399"/>
          </a:xfrm>
          <a:prstGeom prst="rect">
            <a:avLst/>
          </a:prstGeom>
        </p:spPr>
      </p:pic>
      <p:pic>
        <p:nvPicPr>
          <p:cNvPr id="102367934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744556" y="5194479"/>
            <a:ext cx="944509" cy="1085850"/>
          </a:xfrm>
          <a:prstGeom prst="rect">
            <a:avLst/>
          </a:prstGeom>
        </p:spPr>
      </p:pic>
      <p:sp>
        <p:nvSpPr>
          <p:cNvPr id="56925665" name=""/>
          <p:cNvSpPr txBox="1"/>
          <p:nvPr/>
        </p:nvSpPr>
        <p:spPr bwMode="auto">
          <a:xfrm flipH="0" flipV="0">
            <a:off x="10558527" y="3035537"/>
            <a:ext cx="111597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Encoder</a:t>
            </a:r>
            <a:endParaRPr/>
          </a:p>
        </p:txBody>
      </p:sp>
      <p:sp>
        <p:nvSpPr>
          <p:cNvPr id="1741837235" name=""/>
          <p:cNvSpPr txBox="1"/>
          <p:nvPr/>
        </p:nvSpPr>
        <p:spPr bwMode="auto">
          <a:xfrm flipH="0" flipV="0">
            <a:off x="8435948" y="2984960"/>
            <a:ext cx="191763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Motor &amp;  connector</a:t>
            </a:r>
            <a:endParaRPr/>
          </a:p>
        </p:txBody>
      </p:sp>
      <p:sp>
        <p:nvSpPr>
          <p:cNvPr id="549665734" name=""/>
          <p:cNvSpPr txBox="1"/>
          <p:nvPr/>
        </p:nvSpPr>
        <p:spPr bwMode="auto">
          <a:xfrm flipH="0" flipV="0">
            <a:off x="8697939" y="6051549"/>
            <a:ext cx="1611336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solidFill>
                  <a:schemeClr val="bg1"/>
                </a:solidFill>
              </a:rPr>
              <a:t>Motor &amp; encode mounted</a:t>
            </a:r>
            <a:endParaRPr/>
          </a:p>
        </p:txBody>
      </p:sp>
      <p:sp>
        <p:nvSpPr>
          <p:cNvPr id="1659359436" name=""/>
          <p:cNvSpPr txBox="1"/>
          <p:nvPr/>
        </p:nvSpPr>
        <p:spPr bwMode="auto">
          <a:xfrm flipH="0" flipV="0">
            <a:off x="10558527" y="6347032"/>
            <a:ext cx="1189348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Motor Specs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43853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16240026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Wheel Encoders Are Important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Encoders Matter in Robotics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Motors do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 guarantee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Wheels may: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Stall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Rotate unevenly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provide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actual movement feedback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answer: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“How much did the robot really move?”</a:t>
            </a:r>
            <a:endParaRPr/>
          </a:p>
        </p:txBody>
      </p:sp>
      <p:pic>
        <p:nvPicPr>
          <p:cNvPr id="80889041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41747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3386545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Overview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DC Motors with Quadrature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ENCA → Pulse count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ENCB → Direction detection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External interrupts on pins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D2, D3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Live visualization of encoder counts</a:t>
            </a:r>
            <a:endParaRPr/>
          </a:p>
        </p:txBody>
      </p:sp>
      <p:pic>
        <p:nvPicPr>
          <p:cNvPr id="4706301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610819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Car Basic Movements</a:t>
            </a:r>
            <a:endParaRPr/>
          </a:p>
        </p:txBody>
      </p:sp>
      <p:sp>
        <p:nvSpPr>
          <p:cNvPr id="182044718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Hardware Architecture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4706251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859853796" name=""/>
          <p:cNvGraphicFramePr>
            <a:graphicFrameLocks xmlns:a="http://schemas.openxmlformats.org/drawingml/2006/main"/>
          </p:cNvGraphicFramePr>
          <p:nvPr/>
        </p:nvGraphicFramePr>
        <p:xfrm>
          <a:off x="4470368" y="961399"/>
          <a:ext cx="7219413" cy="7101295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350000"/>
                <a:gridCol w="1563592"/>
                <a:gridCol w="3223755"/>
                <a:gridCol w="1388612"/>
              </a:tblGrid>
              <a:tr h="6426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Name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Description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 (in Our Robot)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731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PWMA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PWM_L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(A)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A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6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AIN1 (</a:t>
                      </a:r>
                      <a:r>
                        <a:rPr sz="1200" b="0" i="1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7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AIN2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8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PWMB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(PWM_R)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(B)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B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BIN1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BIN2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10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Standby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Enable/Disable driver (HIGH = enabled)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Usually tied to 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VM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7-12V for motors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External battery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66768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Logic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5V from Arduino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Common 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AO1/AO2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A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BO1/BO2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B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208945853" name=""/>
          <p:cNvSpPr txBox="1"/>
          <p:nvPr/>
        </p:nvSpPr>
        <p:spPr bwMode="auto">
          <a:xfrm flipH="0" flipV="0">
            <a:off x="364626" y="1414251"/>
            <a:ext cx="410574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TB6612 Pin configuration With Arduino</a:t>
            </a:r>
            <a:endParaRPr/>
          </a:p>
        </p:txBody>
      </p:sp>
      <p:pic>
        <p:nvPicPr>
          <p:cNvPr id="11309291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1610" y="1961357"/>
            <a:ext cx="2501051" cy="2391653"/>
          </a:xfrm>
          <a:prstGeom prst="rect">
            <a:avLst/>
          </a:prstGeom>
        </p:spPr>
      </p:pic>
      <p:pic>
        <p:nvPicPr>
          <p:cNvPr id="32715892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3282" y="4682382"/>
            <a:ext cx="3819493" cy="1650762"/>
          </a:xfrm>
          <a:prstGeom prst="rect">
            <a:avLst/>
          </a:prstGeom>
        </p:spPr>
      </p:pic>
      <p:sp>
        <p:nvSpPr>
          <p:cNvPr id="18939046" name=""/>
          <p:cNvSpPr txBox="1"/>
          <p:nvPr/>
        </p:nvSpPr>
        <p:spPr bwMode="auto">
          <a:xfrm flipH="0" flipV="0">
            <a:off x="214555" y="6436050"/>
            <a:ext cx="222376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Back View of Driver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47007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07691484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Concepts Introduced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Concepts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pulses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 Service Routines (ISR)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detection (A/B phase)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Atomic data access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 fundamentals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links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electronics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embedded programming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kinematics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48625219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810501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49894589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Quadrature Encoder Principle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Quadrature Encoding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Two signals: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A &amp; Channel B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Phase difference determines direction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197588892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284509005" name=""/>
          <p:cNvGraphicFramePr>
            <a:graphicFrameLocks xmlns:a="http://schemas.openxmlformats.org/drawingml/2006/main"/>
          </p:cNvGraphicFramePr>
          <p:nvPr/>
        </p:nvGraphicFramePr>
        <p:xfrm>
          <a:off x="821138" y="2886251"/>
          <a:ext cx="3148329" cy="83565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078774"/>
                <a:gridCol w="3083739"/>
              </a:tblGrid>
              <a:tr h="4052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endParaRPr sz="2800"/>
                    </a:p>
                  </a:txBody>
                  <a:tcPr vert="horz"/>
                </a:tc>
              </a:tr>
              <a:tr h="441129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Rising A, B=HIGH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Forward</a:t>
                      </a:r>
                      <a:endParaRPr sz="2800"/>
                    </a:p>
                  </a:txBody>
                  <a:tcPr vert="horz"/>
                </a:tc>
              </a:tr>
              <a:tr h="4052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Rising A, B=LOW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Reverse</a:t>
                      </a:r>
                      <a:endParaRPr sz="2800"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257508940" name=""/>
          <p:cNvSpPr/>
          <p:nvPr/>
        </p:nvSpPr>
        <p:spPr bwMode="auto">
          <a:xfrm flipH="0" flipV="0">
            <a:off x="508890" y="5180100"/>
            <a:ext cx="8409451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allows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detection without extra sensors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17</cp:revision>
  <dcterms:created xsi:type="dcterms:W3CDTF">2025-11-29T15:09:33Z</dcterms:created>
  <dcterms:modified xsi:type="dcterms:W3CDTF">2026-01-17T09:55:31Z</dcterms:modified>
</cp:coreProperties>
</file>